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8" r:id="rId5"/>
    <p:sldId id="257" r:id="rId6"/>
    <p:sldId id="314" r:id="rId7"/>
    <p:sldId id="283" r:id="rId8"/>
    <p:sldId id="295" r:id="rId9"/>
    <p:sldId id="315" r:id="rId10"/>
    <p:sldId id="316" r:id="rId11"/>
    <p:sldId id="317" r:id="rId12"/>
    <p:sldId id="313" r:id="rId13"/>
    <p:sldId id="321" r:id="rId14"/>
    <p:sldId id="323" r:id="rId15"/>
    <p:sldId id="320" r:id="rId16"/>
    <p:sldId id="288" r:id="rId17"/>
    <p:sldId id="311" r:id="rId18"/>
    <p:sldId id="312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AA794-01E2-4A5B-B68B-0D2C7339EE93}" type="datetime1">
              <a:rPr lang="en-GB" smtClean="0"/>
              <a:t>04/07/2025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1091EF-DEBA-4DF7-8606-D74FBA3A2AC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9A9C93-6896-4D60-B6D8-40EA25D0B6DE}" type="datetime1">
              <a:rPr lang="en-GB" smtClean="0"/>
              <a:t>04/07/2025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F7ED0E-9116-4ED6-A7A4-9DDE73566E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47F60-E08F-4354-8BEC-1D8F7EEAC8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7E02119-03DA-4E1A-8E36-933B78051A70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1C7A8-3863-44AA-B7EB-B1D84B62A6B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2F5BDD3-6E11-49AD-A526-40F3107E9EDA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81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96520-F41A-443A-A7BB-0178D34CD1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A06B1D4-0864-4878-9A1D-B2AC17C77DB1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645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5DA3-28DD-4DFC-AF5D-7848E2E8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6B193-4B21-47D0-D0F5-7E38F1AD2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22811-1177-BEC9-FC7D-697F90540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08340-FC5E-FB54-B424-58006C4B7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F1075-551C-B668-D9ED-60EBAE1E7A6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F753493-219E-4A4E-8CA8-111EF98731BE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22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B3B4-008B-5596-C166-38D43258A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F4346-0FEE-D785-E767-CE521EF7F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D361E-F793-3BF0-B34E-10A9EFFFD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F19FF-AC60-C832-AE35-CFDE8D37A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0B1D6-19E6-67F6-D87C-2972F52002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A06B1D4-0864-4878-9A1D-B2AC17C77DB1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65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5446-2C99-8B30-9D57-A5341F34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462B4-9133-8ED9-2953-C97166950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51078-D7CC-AD30-FBCA-4ED3CF66F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D821-E03D-4287-8CA4-24328DBCE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EDB06-7389-842F-7D41-DDF4D717B6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2F5BDD3-6E11-49AD-A526-40F3107E9EDA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144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E0C04-65E4-42C8-B12A-BB92FAB6EE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0CF2E0-A98B-411B-9ACF-4ADD31ECE54D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62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80C06C3-6527-4AA0-B8E1-951DFCD77ABB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9E72B-F98A-4BFA-84DD-6AF3D533C8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5C7E6B8-6D3B-4DA8-955A-720E26CB18D6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44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80C06C3-6527-4AA0-B8E1-951DFCD77ABB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BA70B-4D20-469A-8F7D-637AA5433E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1E45734-D75D-4864-BCC5-19009C4A56D9}" type="datetime1">
              <a:rPr lang="en-GB" smtClean="0"/>
              <a:t>04/07/2025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21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rtlCol="0"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 rtlCol="0"/>
          <a:lstStyle>
            <a:lvl1pPr>
              <a:buNone/>
              <a:defRPr lang="en-GB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rtlCol="0" anchor="b">
            <a:noAutofit/>
          </a:bodyPr>
          <a:lstStyle>
            <a:lvl1pPr>
              <a:defRPr sz="6600"/>
            </a:lvl1pPr>
          </a:lstStyle>
          <a:p>
            <a:pPr rtl="0"/>
            <a:r>
              <a:rPr lang="en-GB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GB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rtlCol="0"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pPr rtl="0"/>
            <a:r>
              <a:rPr lang="en-GB"/>
              <a:t>Edit Master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rtlCol="0" anchor="t"/>
          <a:lstStyle>
            <a:lvl1pPr marL="0" indent="0" algn="ctr"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0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rtlCol="0"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 rtlCol="0"/>
          <a:lstStyle>
            <a:lvl1pPr marL="0" indent="0">
              <a:buNone/>
              <a:defRPr lang="en-GB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rtlCol="0"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 rtlCol="0"/>
          <a:lstStyle>
            <a:lvl1pPr>
              <a:buNone/>
              <a:defRPr lang="en-GB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rtlCol="0" anchor="b"/>
          <a:lstStyle>
            <a:lvl1pPr>
              <a:defRPr sz="7800">
                <a:effectLst/>
              </a:defRPr>
            </a:lvl1pPr>
          </a:lstStyle>
          <a:p>
            <a:pPr rtl="0"/>
            <a:r>
              <a:rPr lang="en-GB"/>
              <a:t>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rtlCol="0" anchor="t">
            <a:noAutofit/>
          </a:bodyPr>
          <a:lstStyle>
            <a:lvl1pPr marL="0" indent="0" algn="l">
              <a:buNone/>
              <a:defRPr lang="en-GB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/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rtlCol="0" anchor="b">
            <a:noAutofit/>
          </a:bodyPr>
          <a:lstStyle>
            <a:lvl1pPr algn="r"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en-GB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 rt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en-GB"/>
              <a:t>Subtitle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en-GB" sz="2000"/>
              <a:t>Add text, images, art, and videos. ​</a:t>
            </a:r>
          </a:p>
          <a:p>
            <a:pPr rtl="0"/>
            <a:r>
              <a:rPr lang="en-GB" sz="2000"/>
              <a:t>Add transitions, animations, and motion. </a:t>
            </a:r>
          </a:p>
          <a:p>
            <a:pPr rtl="0"/>
            <a:r>
              <a:rPr lang="en-GB" sz="2000"/>
              <a:t>Save to OneDrive, to get to your presentations from your computer, tablet, or phone.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en-GB"/>
              <a:t>Subtitle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 rtlCol="0">
            <a:noAutofit/>
          </a:bodyPr>
          <a:lstStyle>
            <a:lvl1pPr marL="228600" indent="-228600">
              <a:defRPr sz="2000"/>
            </a:lvl1pPr>
          </a:lstStyle>
          <a:p>
            <a:pPr rtl="0"/>
            <a:r>
              <a:rPr lang="en-GB" sz="2000"/>
              <a:t>Open the Design Ideas pane for instant slide makeovers. ​</a:t>
            </a:r>
          </a:p>
          <a:p>
            <a:pPr rtl="0"/>
            <a:r>
              <a:rPr lang="en-GB" sz="2000"/>
              <a:t>When we have design ideas, we’ll show them to you right there. </a:t>
            </a:r>
          </a:p>
          <a:p>
            <a:pPr marL="0" indent="0" rtl="0">
              <a:buNone/>
            </a:pP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GB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pPr rtl="0"/>
            <a:fld id="{D643A852-0206-46AC-B0EB-6456129331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0D251EF-B968-4748-88E6-4D817DFE5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  <a14:imgEffect>
                      <a14:colorTemperature colorTemp="8039"/>
                    </a14:imgEffect>
                    <a14:imgEffect>
                      <a14:saturation sat="123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5991225"/>
          </a:xfrm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383" y="571500"/>
            <a:ext cx="12430125" cy="2017713"/>
          </a:xfrm>
        </p:spPr>
        <p:txBody>
          <a:bodyPr rtlCol="0"/>
          <a:lstStyle/>
          <a:p>
            <a:pPr algn="ctr" rtl="0"/>
            <a:r>
              <a:rPr lang="en-GB" sz="4000" b="1" i="0" dirty="0">
                <a:effectLst/>
              </a:rPr>
              <a:t>Neuromorphic VLSI For Intelligent Li-Fi Networks </a:t>
            </a:r>
            <a:endParaRPr lang="en-GB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231A7-41BF-B37F-ABE6-D9F84C6A5138}"/>
              </a:ext>
            </a:extLst>
          </p:cNvPr>
          <p:cNvSpPr txBox="1"/>
          <p:nvPr/>
        </p:nvSpPr>
        <p:spPr>
          <a:xfrm>
            <a:off x="10019070" y="5456289"/>
            <a:ext cx="7473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dern Love (Headings)"/>
              </a:rPr>
              <a:t>Presented by:-</a:t>
            </a:r>
          </a:p>
          <a:p>
            <a:r>
              <a:rPr lang="en-US" sz="2400" dirty="0">
                <a:latin typeface="Modern Love (Headings)"/>
              </a:rPr>
              <a:t>V. Sreeja </a:t>
            </a:r>
          </a:p>
          <a:p>
            <a:r>
              <a:rPr lang="en-US" sz="2400" dirty="0">
                <a:latin typeface="Modern Love (Headings)"/>
              </a:rPr>
              <a:t>V. Sneha</a:t>
            </a:r>
          </a:p>
          <a:p>
            <a:endParaRPr lang="en-US" sz="2400" dirty="0">
              <a:latin typeface="Modern Love (Headings)"/>
            </a:endParaRPr>
          </a:p>
          <a:p>
            <a:endParaRPr lang="en-GB" sz="2400" dirty="0">
              <a:latin typeface="Modern Lov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FF503-1495-5AD8-DDEF-7285B9C3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55DE-DF19-4363-8D55-9A8F6B3A3B77}" type="datetime1">
              <a:rPr lang="en-US" smtClean="0"/>
              <a:t>7/4/2025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2AABA-ED79-6F85-8B08-91CFA85A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E2F61-D5FB-7E04-94E7-A6476335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56" y="135164"/>
            <a:ext cx="7235952" cy="621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4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80029-7633-9431-27CA-1DBF50E8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30" y="5094027"/>
            <a:ext cx="11587445" cy="194468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 Required Components: "Building Blocks of an Ultra-Intelligent Li-Fi Network"</a:t>
            </a:r>
            <a:endParaRPr lang="en-GB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D8E8D-7400-4313-5029-E41E90E4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643A852-0206-46AC-B0EB-645612933129}" type="slidenum">
              <a:rPr lang="en-GB" smtClean="0"/>
              <a:pPr rtl="0"/>
              <a:t>11</a:t>
            </a:fld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AB5672E-3BEF-6C51-115F-1A1F80F0A9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76" t="24331" r="1056"/>
          <a:stretch/>
        </p:blipFill>
        <p:spPr>
          <a:xfrm>
            <a:off x="2639028" y="1342662"/>
            <a:ext cx="6354501" cy="3553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99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31A8F2-71D2-9C5D-DCE9-250D5FA6F9AF}"/>
              </a:ext>
            </a:extLst>
          </p:cNvPr>
          <p:cNvSpPr txBox="1"/>
          <p:nvPr/>
        </p:nvSpPr>
        <p:spPr>
          <a:xfrm>
            <a:off x="995423" y="270006"/>
            <a:ext cx="10285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800" dirty="0">
                <a:latin typeface="Modern Love (Headings)"/>
              </a:rPr>
              <a:t>Real-World Applications</a:t>
            </a:r>
          </a:p>
          <a:p>
            <a:pPr algn="ctr"/>
            <a:r>
              <a:rPr lang="en-GB" sz="2800" dirty="0">
                <a:latin typeface="Modern Love (Headings)"/>
              </a:rPr>
              <a:t>"From Smart Cities to Space: Where This Tech Will Rule!"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B41561-951D-B1B2-4C3A-CF585022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rcRect b="6266"/>
          <a:stretch/>
        </p:blipFill>
        <p:spPr>
          <a:xfrm>
            <a:off x="4455408" y="2079465"/>
            <a:ext cx="3276479" cy="27703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F35ACB-D2C4-3F7E-A394-7EFFECB95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524" y="2110705"/>
            <a:ext cx="3924662" cy="2843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6D797-3345-009D-EF2A-9EFE3CEBA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1000"/>
                    </a14:imgEffect>
                  </a14:imgLayer>
                </a14:imgProps>
              </a:ext>
            </a:extLst>
          </a:blip>
          <a:srcRect b="8532"/>
          <a:stretch/>
        </p:blipFill>
        <p:spPr>
          <a:xfrm>
            <a:off x="7927814" y="2083442"/>
            <a:ext cx="3149158" cy="2731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2635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9283B45E-FC04-4DC9-AB32-531D2918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9" y="1553817"/>
            <a:ext cx="6374296" cy="2913407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 Future Research &amp; Companies Working on </a:t>
            </a:r>
            <a:r>
              <a:rPr lang="en-US" dirty="0" err="1"/>
              <a:t>This"Big</a:t>
            </a:r>
            <a:r>
              <a:rPr lang="en-US" dirty="0"/>
              <a:t> Tech’s Next Bet: The Race to Own the Future of Communication"</a:t>
            </a:r>
            <a:endParaRPr lang="en-GB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C5579D0-96EE-4E6A-A7EB-9B6B261D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401594"/>
            <a:ext cx="3048000" cy="365125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7698-AD04-4FA6-BBA7-58AC3DA2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13</a:t>
            </a:fld>
            <a:endParaRPr lang="en-GB" dirty="0"/>
          </a:p>
        </p:txBody>
      </p:sp>
      <p:pic>
        <p:nvPicPr>
          <p:cNvPr id="15" name="Picture Placeholder 14" descr="A group of tents in a forest&#10;">
            <a:extLst>
              <a:ext uri="{FF2B5EF4-FFF2-40B4-BE49-F238E27FC236}">
                <a16:creationId xmlns:a16="http://schemas.microsoft.com/office/drawing/2014/main" id="{5AC46CF0-D865-490C-805D-E325229E37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0"/>
            <a:ext cx="4572002" cy="685800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A686-F6E6-4539-B6F0-D2A82507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19486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328824"/>
            <a:ext cx="5213901" cy="2552738"/>
          </a:xfrm>
        </p:spPr>
        <p:txBody>
          <a:bodyPr rtlCol="0"/>
          <a:lstStyle/>
          <a:p>
            <a:pPr rtl="0"/>
            <a:r>
              <a:rPr lang="en-US" sz="3600" dirty="0"/>
              <a:t>Conclusion &amp; Thank </a:t>
            </a:r>
            <a:r>
              <a:rPr lang="en-US" sz="3600" dirty="0" err="1"/>
              <a:t>You"The</a:t>
            </a:r>
            <a:r>
              <a:rPr lang="en-US" sz="3600" dirty="0"/>
              <a:t> Future is Bright… Literally! Welcome to the Li-Fi Revolution"</a:t>
            </a:r>
            <a:endParaRPr lang="en-GB" sz="36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0B64812-61EB-4A43-9800-558CC618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401594"/>
            <a:ext cx="3048000" cy="365125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14</a:t>
            </a:fld>
            <a:endParaRPr lang="en-GB" dirty="0"/>
          </a:p>
        </p:txBody>
      </p:sp>
      <p:pic>
        <p:nvPicPr>
          <p:cNvPr id="9" name="Picture Placeholder 8" descr="A group of tents in a forest&#10;">
            <a:extLst>
              <a:ext uri="{FF2B5EF4-FFF2-40B4-BE49-F238E27FC236}">
                <a16:creationId xmlns:a16="http://schemas.microsoft.com/office/drawing/2014/main" id="{A0B0F827-6536-4130-BEC7-D90C403B38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5901" y="-3"/>
            <a:ext cx="3072853" cy="3333750"/>
          </a:xfrm>
        </p:spPr>
      </p:pic>
      <p:pic>
        <p:nvPicPr>
          <p:cNvPr id="14" name="Picture Placeholder 13" descr="Girl reading in her tent in the mountains">
            <a:extLst>
              <a:ext uri="{FF2B5EF4-FFF2-40B4-BE49-F238E27FC236}">
                <a16:creationId xmlns:a16="http://schemas.microsoft.com/office/drawing/2014/main" id="{6DC2EDE6-0F32-485D-9419-F170B9D943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9250" y="-3"/>
            <a:ext cx="2952750" cy="3333750"/>
          </a:xfrm>
        </p:spPr>
      </p:pic>
      <p:pic>
        <p:nvPicPr>
          <p:cNvPr id="18" name="Picture Placeholder 17" descr="A picture containing grass, sky, outdoor, road&#10;">
            <a:extLst>
              <a:ext uri="{FF2B5EF4-FFF2-40B4-BE49-F238E27FC236}">
                <a16:creationId xmlns:a16="http://schemas.microsoft.com/office/drawing/2014/main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0059" y="3524252"/>
            <a:ext cx="6351941" cy="3333749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3491981-D849-4D86-A09C-E514839E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64576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813F1349-1355-486C-8AD4-41A5698F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982659"/>
            <a:ext cx="3058496" cy="2786062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0B64812-61EB-4A43-9800-558CC618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401594"/>
            <a:ext cx="3048000" cy="365125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pic>
        <p:nvPicPr>
          <p:cNvPr id="9" name="Picture Placeholder 8" descr="A group of tents in a forest">
            <a:extLst>
              <a:ext uri="{FF2B5EF4-FFF2-40B4-BE49-F238E27FC236}">
                <a16:creationId xmlns:a16="http://schemas.microsoft.com/office/drawing/2014/main" id="{EC816B03-71E6-46A9-A140-DC6CB86F36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3714575" cy="3333750"/>
          </a:xfrm>
        </p:spPr>
      </p:pic>
      <p:pic>
        <p:nvPicPr>
          <p:cNvPr id="18" name="Picture Placeholder 17" descr="A picture containing grass, sky, outdoor, road">
            <a:extLst>
              <a:ext uri="{FF2B5EF4-FFF2-40B4-BE49-F238E27FC236}">
                <a16:creationId xmlns:a16="http://schemas.microsoft.com/office/drawing/2014/main" id="{99ED2C50-915F-47DA-AA40-BC478524E0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524256"/>
            <a:ext cx="4404117" cy="3333749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15</a:t>
            </a:fld>
            <a:endParaRPr lang="en-GB" dirty="0"/>
          </a:p>
        </p:txBody>
      </p:sp>
      <p:pic>
        <p:nvPicPr>
          <p:cNvPr id="16" name="Picture Placeholder 15" descr="Girl reading in her tent in the mountains">
            <a:extLst>
              <a:ext uri="{FF2B5EF4-FFF2-40B4-BE49-F238E27FC236}">
                <a16:creationId xmlns:a16="http://schemas.microsoft.com/office/drawing/2014/main" id="{606A90A7-9F84-47D7-9D25-322456892C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7863" y="0"/>
            <a:ext cx="3894137" cy="3333750"/>
          </a:xfrm>
        </p:spPr>
      </p:pic>
      <p:pic>
        <p:nvPicPr>
          <p:cNvPr id="14" name="Picture Placeholder 13" descr="Hikers sitting in the grass watching the sunset over the mountains ">
            <a:extLst>
              <a:ext uri="{FF2B5EF4-FFF2-40B4-BE49-F238E27FC236}">
                <a16:creationId xmlns:a16="http://schemas.microsoft.com/office/drawing/2014/main" id="{64452171-1F70-4701-BC23-36E46087AA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3438" y="3562350"/>
            <a:ext cx="3738562" cy="3333750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3491981-D849-4D86-A09C-E514839E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7646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506" y="2866635"/>
            <a:ext cx="3706355" cy="3706355"/>
          </a:xfrm>
          <a:custGeom>
            <a:avLst/>
            <a:gdLst/>
            <a:ahLst/>
            <a:cxnLst/>
            <a:rect l="l" t="t" r="r" b="b"/>
            <a:pathLst>
              <a:path w="5559533" h="5559533">
                <a:moveTo>
                  <a:pt x="0" y="0"/>
                </a:moveTo>
                <a:lnTo>
                  <a:pt x="5559533" y="0"/>
                </a:lnTo>
                <a:lnTo>
                  <a:pt x="5559533" y="5559533"/>
                </a:lnTo>
                <a:lnTo>
                  <a:pt x="0" y="5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009308" y="-285011"/>
            <a:ext cx="3325197" cy="3325197"/>
          </a:xfrm>
          <a:custGeom>
            <a:avLst/>
            <a:gdLst/>
            <a:ahLst/>
            <a:cxnLst/>
            <a:rect l="l" t="t" r="r" b="b"/>
            <a:pathLst>
              <a:path w="4987796" h="4987796">
                <a:moveTo>
                  <a:pt x="0" y="0"/>
                </a:moveTo>
                <a:lnTo>
                  <a:pt x="4987796" y="0"/>
                </a:lnTo>
                <a:lnTo>
                  <a:pt x="4987796" y="4987796"/>
                </a:lnTo>
                <a:lnTo>
                  <a:pt x="0" y="498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57751" y="3800474"/>
            <a:ext cx="3762374" cy="2619375"/>
          </a:xfrm>
          <a:custGeom>
            <a:avLst/>
            <a:gdLst/>
            <a:ahLst/>
            <a:cxnLst/>
            <a:rect l="l" t="t" r="r" b="b"/>
            <a:pathLst>
              <a:path w="5573078" h="4601996">
                <a:moveTo>
                  <a:pt x="0" y="0"/>
                </a:moveTo>
                <a:lnTo>
                  <a:pt x="5573078" y="0"/>
                </a:lnTo>
                <a:lnTo>
                  <a:pt x="5573078" y="4601996"/>
                </a:lnTo>
                <a:lnTo>
                  <a:pt x="0" y="4601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44" r="-4713" b="-21564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5" name="Freeform 5"/>
          <p:cNvSpPr/>
          <p:nvPr/>
        </p:nvSpPr>
        <p:spPr>
          <a:xfrm>
            <a:off x="2106556" y="3924300"/>
            <a:ext cx="2598794" cy="1952625"/>
          </a:xfrm>
          <a:custGeom>
            <a:avLst/>
            <a:gdLst/>
            <a:ahLst/>
            <a:cxnLst/>
            <a:rect l="l" t="t" r="r" b="b"/>
            <a:pathLst>
              <a:path w="4713720" h="3267943">
                <a:moveTo>
                  <a:pt x="0" y="0"/>
                </a:moveTo>
                <a:lnTo>
                  <a:pt x="4713720" y="0"/>
                </a:lnTo>
                <a:lnTo>
                  <a:pt x="4713720" y="3267944"/>
                </a:lnTo>
                <a:lnTo>
                  <a:pt x="0" y="326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1" t="-15289" r="-11344" b="-67343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8820149" y="3905250"/>
            <a:ext cx="2533651" cy="2000250"/>
          </a:xfrm>
          <a:custGeom>
            <a:avLst/>
            <a:gdLst/>
            <a:ahLst/>
            <a:cxnLst/>
            <a:rect l="l" t="t" r="r" b="b"/>
            <a:pathLst>
              <a:path w="4859817" h="4601996">
                <a:moveTo>
                  <a:pt x="0" y="0"/>
                </a:moveTo>
                <a:lnTo>
                  <a:pt x="4859817" y="0"/>
                </a:lnTo>
                <a:lnTo>
                  <a:pt x="4859817" y="4601996"/>
                </a:lnTo>
                <a:lnTo>
                  <a:pt x="0" y="4601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801" b="-2801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TextBox 7"/>
          <p:cNvSpPr txBox="1"/>
          <p:nvPr/>
        </p:nvSpPr>
        <p:spPr>
          <a:xfrm>
            <a:off x="1524001" y="1494745"/>
            <a:ext cx="8820149" cy="2172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854"/>
              </a:lnSpc>
            </a:pPr>
            <a:r>
              <a:rPr lang="en-US" sz="1400" dirty="0">
                <a:latin typeface="Arial Nova Cond (Body)"/>
                <a:ea typeface="Times New Roman"/>
                <a:cs typeface="Times New Roman"/>
                <a:sym typeface="Times New Roman"/>
              </a:rPr>
              <a:t>In today’s world, speed is everything—but traditional wi-fi struggles with congestion, latency, and security </a:t>
            </a:r>
            <a:r>
              <a:rPr lang="en-US" sz="1400" dirty="0" err="1">
                <a:latin typeface="Arial Nova Cond (Body)"/>
                <a:ea typeface="Times New Roman"/>
                <a:cs typeface="Times New Roman"/>
                <a:sym typeface="Times New Roman"/>
              </a:rPr>
              <a:t>risks.Li</a:t>
            </a:r>
            <a:r>
              <a:rPr lang="en-US" sz="1400" dirty="0">
                <a:latin typeface="Arial Nova Cond (Body)"/>
                <a:ea typeface="Times New Roman"/>
                <a:cs typeface="Times New Roman"/>
                <a:sym typeface="Times New Roman"/>
              </a:rPr>
              <a:t>-fi, a revolutionary light-based wireless communication that is 100 times faster and more secure than wi-fi. But speed alone isn’t enough! What if li-fi could think, adapt, and process data like the human brain?</a:t>
            </a:r>
          </a:p>
          <a:p>
            <a:pPr algn="just">
              <a:lnSpc>
                <a:spcPts val="1854"/>
              </a:lnSpc>
            </a:pPr>
            <a:r>
              <a:rPr lang="en-US" sz="1400" dirty="0">
                <a:latin typeface="Arial Nova Cond (Body)"/>
                <a:ea typeface="Times New Roman"/>
                <a:cs typeface="Times New Roman"/>
                <a:sym typeface="Times New Roman"/>
              </a:rPr>
              <a:t>That’s where neuromorphic </a:t>
            </a:r>
            <a:r>
              <a:rPr lang="en-US" sz="1400" dirty="0" err="1">
                <a:latin typeface="Arial Nova Cond (Body)"/>
                <a:ea typeface="Times New Roman"/>
                <a:cs typeface="Times New Roman"/>
                <a:sym typeface="Times New Roman"/>
              </a:rPr>
              <a:t>vlsi</a:t>
            </a:r>
            <a:r>
              <a:rPr lang="en-US" sz="1400" dirty="0">
                <a:latin typeface="Arial Nova Cond (Body)"/>
                <a:ea typeface="Times New Roman"/>
                <a:cs typeface="Times New Roman"/>
                <a:sym typeface="Times New Roman"/>
              </a:rPr>
              <a:t> comes in! Inspired by the brain’s neural </a:t>
            </a:r>
            <a:r>
              <a:rPr lang="en-US" sz="1400" dirty="0" err="1">
                <a:latin typeface="Arial Nova Cond (Body)"/>
                <a:ea typeface="Times New Roman"/>
                <a:cs typeface="Times New Roman"/>
                <a:sym typeface="Times New Roman"/>
              </a:rPr>
              <a:t>processing,these</a:t>
            </a:r>
            <a:r>
              <a:rPr lang="en-US" sz="1400" dirty="0">
                <a:latin typeface="Arial Nova Cond (Body)"/>
                <a:ea typeface="Times New Roman"/>
                <a:cs typeface="Times New Roman"/>
                <a:sym typeface="Times New Roman"/>
              </a:rPr>
              <a:t> advanced chips make li-fi smarter—enabling real-time decision-making, adaptive learning, and energy efficiency.</a:t>
            </a:r>
          </a:p>
          <a:p>
            <a:pPr algn="just">
              <a:lnSpc>
                <a:spcPts val="1854"/>
              </a:lnSpc>
            </a:pPr>
            <a:r>
              <a:rPr lang="en-US" sz="1400" dirty="0">
                <a:latin typeface="Arial Nova Cond (Body)"/>
                <a:ea typeface="Times New Roman"/>
                <a:cs typeface="Times New Roman"/>
                <a:sym typeface="Times New Roman"/>
              </a:rPr>
              <a:t>This breakthrough can transform industries like smart cities, healthcare, and intelligent transportation systems. Our presentation explores how neuromorphic VLSI enhances li-fi, making it not just faster, but smarter! We dive into the technology, applications, and future innovations shaping the next era of communication.</a:t>
            </a:r>
          </a:p>
          <a:p>
            <a:pPr algn="just">
              <a:lnSpc>
                <a:spcPts val="1854"/>
              </a:lnSpc>
            </a:pPr>
            <a:endParaRPr lang="en-US" sz="1400" dirty="0">
              <a:latin typeface="Arial Nova Cond (Body)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65180" y="454801"/>
            <a:ext cx="280717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  <a:spcBef>
                <a:spcPct val="0"/>
              </a:spcBef>
            </a:pPr>
            <a:r>
              <a:rPr lang="en-US" sz="4000" b="1" dirty="0">
                <a:latin typeface="Modern Love (Headings)"/>
                <a:ea typeface="Roboto Mono Bold"/>
                <a:cs typeface="Roboto Mono Bold"/>
                <a:sym typeface="Roboto Mono Bold"/>
              </a:rPr>
              <a:t>ABSTRACT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28600" y="1000719"/>
            <a:ext cx="11915775" cy="25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2000" b="1" dirty="0">
                <a:latin typeface="Modern Love (Headings)"/>
                <a:ea typeface="Roboto Mono Bold"/>
                <a:cs typeface="Roboto Mono Bold"/>
                <a:sym typeface="Roboto Mono Bold"/>
              </a:rPr>
              <a:t>"BRAINS ON A CHIP: HOW NEUROMORPHIC VLSI SUPERCHARGES LI-FI!"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826" y="546370"/>
            <a:ext cx="11108176" cy="663305"/>
            <a:chOff x="-30104" y="-199437"/>
            <a:chExt cx="4290258" cy="52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0154" cy="329426"/>
            </a:xfrm>
            <a:custGeom>
              <a:avLst/>
              <a:gdLst/>
              <a:ahLst/>
              <a:cxnLst/>
              <a:rect l="l" t="t" r="r" b="b"/>
              <a:pathLst>
                <a:path w="4260154" h="329426">
                  <a:moveTo>
                    <a:pt x="0" y="0"/>
                  </a:moveTo>
                  <a:lnTo>
                    <a:pt x="4260154" y="0"/>
                  </a:lnTo>
                  <a:lnTo>
                    <a:pt x="4260154" y="329426"/>
                  </a:lnTo>
                  <a:lnTo>
                    <a:pt x="0" y="329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-30104" y="-199437"/>
              <a:ext cx="4260154" cy="3294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6"/>
                </a:lnSpc>
              </a:pPr>
              <a:endParaRPr lang="en-US" sz="1866" b="1" dirty="0"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1866"/>
                </a:lnSpc>
              </a:pPr>
              <a:endParaRPr lang="en-US" sz="1866" b="1" dirty="0"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1866"/>
                </a:lnSpc>
              </a:pPr>
              <a:r>
                <a:rPr lang="en-US" sz="1866" b="1" dirty="0"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Imagine a World Without Wi-Fi... But 100x Faster!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769297">
            <a:off x="174269" y="4159305"/>
            <a:ext cx="822635" cy="766055"/>
          </a:xfrm>
          <a:custGeom>
            <a:avLst/>
            <a:gdLst/>
            <a:ahLst/>
            <a:cxnLst/>
            <a:rect l="l" t="t" r="r" b="b"/>
            <a:pathLst>
              <a:path w="1233953" h="1149082">
                <a:moveTo>
                  <a:pt x="0" y="0"/>
                </a:moveTo>
                <a:lnTo>
                  <a:pt x="1233953" y="0"/>
                </a:lnTo>
                <a:lnTo>
                  <a:pt x="1233953" y="1149082"/>
                </a:lnTo>
                <a:lnTo>
                  <a:pt x="0" y="1149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" t="-3889" b="-3889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857250" y="1629893"/>
            <a:ext cx="2288943" cy="1884831"/>
          </a:xfrm>
          <a:custGeom>
            <a:avLst/>
            <a:gdLst/>
            <a:ahLst/>
            <a:cxnLst/>
            <a:rect l="l" t="t" r="r" b="b"/>
            <a:pathLst>
              <a:path w="2255427" h="2377998">
                <a:moveTo>
                  <a:pt x="0" y="0"/>
                </a:moveTo>
                <a:lnTo>
                  <a:pt x="2255427" y="0"/>
                </a:lnTo>
                <a:lnTo>
                  <a:pt x="2255427" y="2377998"/>
                </a:lnTo>
                <a:lnTo>
                  <a:pt x="0" y="237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7" r="-7368" b="-917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171450" y="3838575"/>
            <a:ext cx="3438525" cy="2925882"/>
          </a:xfrm>
          <a:custGeom>
            <a:avLst/>
            <a:gdLst/>
            <a:ahLst/>
            <a:cxnLst/>
            <a:rect l="l" t="t" r="r" b="b"/>
            <a:pathLst>
              <a:path w="5545380" h="4951618">
                <a:moveTo>
                  <a:pt x="0" y="0"/>
                </a:moveTo>
                <a:lnTo>
                  <a:pt x="5545380" y="0"/>
                </a:lnTo>
                <a:lnTo>
                  <a:pt x="5545380" y="4951618"/>
                </a:lnTo>
                <a:lnTo>
                  <a:pt x="0" y="4951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73" r="-2995" b="-133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>
            <a:off x="5048250" y="2275533"/>
            <a:ext cx="3067050" cy="2639368"/>
          </a:xfrm>
          <a:custGeom>
            <a:avLst/>
            <a:gdLst/>
            <a:ahLst/>
            <a:cxnLst/>
            <a:rect l="l" t="t" r="r" b="b"/>
            <a:pathLst>
              <a:path w="4186483" h="2915833">
                <a:moveTo>
                  <a:pt x="0" y="0"/>
                </a:moveTo>
                <a:lnTo>
                  <a:pt x="4186483" y="0"/>
                </a:lnTo>
                <a:lnTo>
                  <a:pt x="4186483" y="2915833"/>
                </a:lnTo>
                <a:lnTo>
                  <a:pt x="0" y="2915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15" t="-2380" b="-238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24595" y="5064767"/>
            <a:ext cx="2748693" cy="1546140"/>
          </a:xfrm>
          <a:custGeom>
            <a:avLst/>
            <a:gdLst/>
            <a:ahLst/>
            <a:cxnLst/>
            <a:rect l="l" t="t" r="r" b="b"/>
            <a:pathLst>
              <a:path w="4123040" h="2319210">
                <a:moveTo>
                  <a:pt x="0" y="0"/>
                </a:moveTo>
                <a:lnTo>
                  <a:pt x="4123041" y="0"/>
                </a:lnTo>
                <a:lnTo>
                  <a:pt x="4123041" y="2319210"/>
                </a:lnTo>
                <a:lnTo>
                  <a:pt x="0" y="2319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54636" y="499377"/>
            <a:ext cx="400353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  <a:spcBef>
                <a:spcPct val="0"/>
              </a:spcBef>
            </a:pPr>
            <a:r>
              <a:rPr lang="en-US" sz="4000" b="1" dirty="0">
                <a:latin typeface="Modern Love (Headings)"/>
                <a:ea typeface="Roboto Mono Bold"/>
                <a:cs typeface="Roboto Mono Bold"/>
                <a:sym typeface="Roboto Mono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82968" y="1820394"/>
            <a:ext cx="105764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3"/>
              </a:lnSpc>
            </a:pPr>
            <a:r>
              <a:rPr lang="en-US" sz="3103" b="1" dirty="0">
                <a:latin typeface="Roboto Mono Medium"/>
                <a:ea typeface="Roboto Mono Medium"/>
                <a:cs typeface="Roboto Mono Medium"/>
                <a:sym typeface="Roboto Mono Medium"/>
              </a:rPr>
              <a:t>LIFI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CF89F2D-5EC0-D241-19FD-94D444156CCE}"/>
              </a:ext>
            </a:extLst>
          </p:cNvPr>
          <p:cNvCxnSpPr>
            <a:cxnSpLocks/>
          </p:cNvCxnSpPr>
          <p:nvPr/>
        </p:nvCxnSpPr>
        <p:spPr>
          <a:xfrm>
            <a:off x="8277225" y="3686175"/>
            <a:ext cx="1428750" cy="128587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8C53918-4485-D116-C850-7CED44FF8D4A}"/>
              </a:ext>
            </a:extLst>
          </p:cNvPr>
          <p:cNvCxnSpPr>
            <a:cxnSpLocks/>
          </p:cNvCxnSpPr>
          <p:nvPr/>
        </p:nvCxnSpPr>
        <p:spPr>
          <a:xfrm>
            <a:off x="3314700" y="2724150"/>
            <a:ext cx="1609725" cy="105727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8403F14-8761-4309-9481-294D1CB6A7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993611" y="1264188"/>
            <a:ext cx="6514641" cy="4032000"/>
          </a:xfr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53401F44-74D7-4B28-92EE-E4B15C74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2480"/>
            <a:ext cx="12373336" cy="4026054"/>
          </a:xfrm>
        </p:spPr>
        <p:txBody>
          <a:bodyPr rtlCol="0">
            <a:noAutofit/>
          </a:bodyPr>
          <a:lstStyle/>
          <a:p>
            <a:pPr algn="ctr" rtl="0"/>
            <a:r>
              <a:rPr lang="en-US" sz="2800" dirty="0"/>
              <a:t>Existing Systems (Wi-Fi vs Li-Fi)</a:t>
            </a:r>
            <a:br>
              <a:rPr lang="en-US" sz="2800" dirty="0"/>
            </a:br>
            <a:r>
              <a:rPr lang="en-US" sz="2800" dirty="0"/>
              <a:t>"Wi-Fi Walks, Li-Fi Flies! The Evolution of Wireless Communication“</a:t>
            </a: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05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28A02B7A-E886-4F5F-9F4C-34BF9AECB1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  <a14:imgEffect>
                      <a14:brightnessContrast bright="-23000" contrast="45000"/>
                    </a14:imgEffect>
                  </a14:imgLayer>
                </a14:imgProps>
              </a:ext>
            </a:extLst>
          </a:blip>
          <a:srcRect l="5323"/>
          <a:stretch/>
        </p:blipFill>
        <p:spPr>
          <a:xfrm>
            <a:off x="3701203" y="0"/>
            <a:ext cx="8490797" cy="6759615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222483AB-1F22-4143-AECD-F36D1128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03089" y="831135"/>
            <a:ext cx="12026010" cy="4733924"/>
          </a:xfrm>
          <a:effectLst>
            <a:outerShdw blurRad="520700" dist="50800" dir="5400000" algn="ctr" rotWithShape="0">
              <a:srgbClr val="000000">
                <a:alpha val="43137"/>
              </a:srgbClr>
            </a:outerShdw>
          </a:effectLst>
        </p:spPr>
        <p:txBody>
          <a:bodyPr rtlCol="0"/>
          <a:lstStyle/>
          <a:p>
            <a:pPr algn="ctr" rtl="0"/>
            <a:r>
              <a:rPr lang="en-US" sz="4000" dirty="0"/>
              <a:t>Problem Statement "Fast, But Not Smart Enough: The Missing Piece in Li-Fi"</a:t>
            </a:r>
            <a:endParaRPr lang="en-GB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36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C444-5304-4587-2374-98198BD5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B75929AC-9499-CE3F-0801-F58257E7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7062"/>
            <a:ext cx="4724876" cy="3556322"/>
          </a:xfrm>
        </p:spPr>
        <p:txBody>
          <a:bodyPr rtlCol="0">
            <a:noAutofit/>
          </a:bodyPr>
          <a:lstStyle/>
          <a:p>
            <a:pPr algn="ctr" rtl="0"/>
            <a:r>
              <a:rPr lang="en-US" sz="3200" dirty="0"/>
              <a:t> Proposed Methodology "Merging the Human Brain with Light: The Magic of Neuromorphic VLSI"</a:t>
            </a:r>
            <a:endParaRPr lang="en-GB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FB101-8661-B9C5-8B65-BEB17849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389EDF5-D849-096D-51C0-29BF180EA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AE0C23-0B92-0818-304D-8C286E94C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2F6B3D85-429B-FFDA-7F82-706138491F61}"/>
              </a:ext>
            </a:extLst>
          </p:cNvPr>
          <p:cNvSpPr/>
          <p:nvPr/>
        </p:nvSpPr>
        <p:spPr>
          <a:xfrm>
            <a:off x="8079129" y="1435263"/>
            <a:ext cx="3275636" cy="2905246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3" y="0"/>
                </a:lnTo>
                <a:lnTo>
                  <a:pt x="586308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33">
            <a:extLst>
              <a:ext uri="{FF2B5EF4-FFF2-40B4-BE49-F238E27FC236}">
                <a16:creationId xmlns:a16="http://schemas.microsoft.com/office/drawing/2014/main" id="{9F366388-9C9A-2FBD-4C47-30A3E66D46A9}"/>
              </a:ext>
            </a:extLst>
          </p:cNvPr>
          <p:cNvSpPr/>
          <p:nvPr/>
        </p:nvSpPr>
        <p:spPr>
          <a:xfrm>
            <a:off x="4687746" y="555585"/>
            <a:ext cx="3240912" cy="2916820"/>
          </a:xfrm>
          <a:custGeom>
            <a:avLst/>
            <a:gdLst/>
            <a:ahLst/>
            <a:cxnLst/>
            <a:rect l="l" t="t" r="r" b="b"/>
            <a:pathLst>
              <a:path w="5863082" h="7103566">
                <a:moveTo>
                  <a:pt x="0" y="0"/>
                </a:moveTo>
                <a:lnTo>
                  <a:pt x="5863083" y="0"/>
                </a:lnTo>
                <a:lnTo>
                  <a:pt x="5863083" y="7103566"/>
                </a:lnTo>
                <a:lnTo>
                  <a:pt x="0" y="7103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78" r="-10578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24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FD646-0B6F-DF8E-5A47-771619B0C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DE0F12E8-8EE2-B8B3-E605-B7762A0FBB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7D9C92B4-E22B-35F8-EE4B-3CC24E63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41919" y="1765198"/>
            <a:ext cx="11213455" cy="4733924"/>
          </a:xfrm>
        </p:spPr>
        <p:txBody>
          <a:bodyPr rtlCol="0"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 What is Neuromorphic VLSI? "Chips That Think: The Rise of Brain-Inspired Processors"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662A7-7293-1531-2C15-E629B4F7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7948D-29A5-117B-9FBB-644A10CA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51842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5FA-5A0D-6906-F22C-544778C2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01BCC8E-C2CD-AB45-F456-23EF001EC2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3038475" y="781050"/>
            <a:ext cx="6095524" cy="4616159"/>
          </a:xfr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E73FD7CE-CF79-4030-F17B-69176198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83" y="5207816"/>
            <a:ext cx="10801350" cy="1944688"/>
          </a:xfrm>
        </p:spPr>
        <p:txBody>
          <a:bodyPr rtlCol="0">
            <a:noAutofit/>
          </a:bodyPr>
          <a:lstStyle/>
          <a:p>
            <a:pPr algn="ctr" rtl="0"/>
            <a:r>
              <a:rPr lang="en-GB" sz="2800" dirty="0"/>
              <a:t> How Neuromorphic VLSI Enhances Li-Fi?“</a:t>
            </a:r>
            <a:br>
              <a:rPr lang="en-GB" sz="2800" dirty="0"/>
            </a:br>
            <a:r>
              <a:rPr lang="en-GB" sz="2800" dirty="0"/>
              <a:t>From Just Fast to Super-Intelligent: Why Li-Fi Needs Neuromorphic VLSI"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68A9D-E91B-0886-C852-2C4EFB9C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91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46" y="-15431"/>
            <a:ext cx="10667998" cy="868680"/>
          </a:xfrm>
        </p:spPr>
        <p:txBody>
          <a:bodyPr rtlCol="0">
            <a:normAutofit fontScale="90000"/>
          </a:bodyPr>
          <a:lstStyle/>
          <a:p>
            <a:pPr algn="ctr" rtl="0">
              <a:lnSpc>
                <a:spcPct val="150000"/>
              </a:lnSpc>
            </a:pPr>
            <a:r>
              <a:rPr lang="en-US" dirty="0"/>
              <a:t>Block Diagram of the System</a:t>
            </a:r>
            <a:br>
              <a:rPr lang="en-US" dirty="0"/>
            </a:br>
            <a:r>
              <a:rPr lang="en-US" sz="3100" dirty="0">
                <a:latin typeface="Agency FB" panose="020B0503020202020204" pitchFamily="34" charset="0"/>
              </a:rPr>
              <a:t>"The Blueprint of the Future: How Our System Works!"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787048-89DF-4856-9D15-A33DD89D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rtlCol="0"/>
          <a:lstStyle/>
          <a:p>
            <a:pPr rtl="0"/>
            <a:fld id="{D643A852-0206-46AC-B0EB-645612933129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25D0B-DC27-83AE-F0B0-4F656315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7" y="1932972"/>
            <a:ext cx="10873133" cy="4472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620975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270.tgt.Office_50301717_TF67583478_Win32_OJ112196129" id="{5FC39EF8-852C-4B30-88B1-B89E56461616}" vid="{4AF546E3-250C-4E5C-AEEC-AAC49D5458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Torn design</Template>
  <TotalTime>176</TotalTime>
  <Words>410</Words>
  <Application>Microsoft Office PowerPoint</Application>
  <PresentationFormat>Widescreen</PresentationFormat>
  <Paragraphs>63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Agency FB</vt:lpstr>
      <vt:lpstr>Arial</vt:lpstr>
      <vt:lpstr>Arial Nova Cond</vt:lpstr>
      <vt:lpstr>Arial Nova Cond (Body)</vt:lpstr>
      <vt:lpstr>Calibri</vt:lpstr>
      <vt:lpstr>Modern Love</vt:lpstr>
      <vt:lpstr>Modern Love (Headings)</vt:lpstr>
      <vt:lpstr>Roboto Mono Medium</vt:lpstr>
      <vt:lpstr>Times New Roman Bold</vt:lpstr>
      <vt:lpstr>TornVTI</vt:lpstr>
      <vt:lpstr>Neuromorphic VLSI For Intelligent Li-Fi Networks </vt:lpstr>
      <vt:lpstr>PowerPoint Presentation</vt:lpstr>
      <vt:lpstr>PowerPoint Presentation</vt:lpstr>
      <vt:lpstr>Existing Systems (Wi-Fi vs Li-Fi) "Wi-Fi Walks, Li-Fi Flies! The Evolution of Wireless Communication“</vt:lpstr>
      <vt:lpstr>Problem Statement "Fast, But Not Smart Enough: The Missing Piece in Li-Fi"</vt:lpstr>
      <vt:lpstr> Proposed Methodology "Merging the Human Brain with Light: The Magic of Neuromorphic VLSI"</vt:lpstr>
      <vt:lpstr> What is Neuromorphic VLSI? "Chips That Think: The Rise of Brain-Inspired Processors"</vt:lpstr>
      <vt:lpstr> How Neuromorphic VLSI Enhances Li-Fi?“ From Just Fast to Super-Intelligent: Why Li-Fi Needs Neuromorphic VLSI"</vt:lpstr>
      <vt:lpstr>Block Diagram of the System "The Blueprint of the Future: How Our System Works!"</vt:lpstr>
      <vt:lpstr>PowerPoint Presentation</vt:lpstr>
      <vt:lpstr> Required Components: "Building Blocks of an Ultra-Intelligent Li-Fi Network"</vt:lpstr>
      <vt:lpstr>PowerPoint Presentation</vt:lpstr>
      <vt:lpstr> Future Research &amp; Companies Working on This"Big Tech’s Next Bet: The Race to Own the Future of Communication"</vt:lpstr>
      <vt:lpstr>Conclusion &amp; Thank You"The Future is Bright… Literally! Welcome to the Li-Fi Revolution"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V.Reema Rani</dc:creator>
  <cp:lastModifiedBy>miracle rock</cp:lastModifiedBy>
  <cp:revision>6</cp:revision>
  <dcterms:created xsi:type="dcterms:W3CDTF">2025-03-05T13:56:52Z</dcterms:created>
  <dcterms:modified xsi:type="dcterms:W3CDTF">2025-07-04T07:08:02Z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